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3" r:id="rId4"/>
    <p:sldId id="263" r:id="rId5"/>
    <p:sldId id="264" r:id="rId6"/>
    <p:sldId id="258" r:id="rId7"/>
    <p:sldId id="266" r:id="rId8"/>
    <p:sldId id="267" r:id="rId9"/>
    <p:sldId id="269" r:id="rId10"/>
    <p:sldId id="271" r:id="rId11"/>
    <p:sldId id="262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513" autoAdjust="0"/>
  </p:normalViewPr>
  <p:slideViewPr>
    <p:cSldViewPr snapToGrid="0">
      <p:cViewPr>
        <p:scale>
          <a:sx n="100" d="100"/>
          <a:sy n="100" d="100"/>
        </p:scale>
        <p:origin x="-200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5309F-85F1-349B-2B94-EAF51179B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588C37-39CB-3767-18BB-2FB4B5330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7A9A7A-82EE-BFFD-EB55-864FAA46C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D5919-4347-FA6C-DC67-90C8E4097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8E61C7-EEEF-3601-579B-C7CF8E0B4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150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14AE4-D875-7A7F-B5C7-4713A1C19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050EE1-6281-C9F3-06DD-143F105EC4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2032C-F2D4-1BDD-2B02-DD1B2917E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8FDB8-EA9D-45D2-AE6B-C7358CB4B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5EC1D-44B7-6089-66A6-B224E6265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8299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AB4F84-D26E-35F6-B551-6E2F36EC63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2AE28F-8CDD-132F-FAA2-5A891AE1D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AD51D-4C8D-92F0-07E3-F9A58DFDC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BA7C8-62A4-72B7-5DB6-22210415E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4E8C1-D918-3045-C362-897D6AC96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508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31468-D5BC-B710-13B8-CB01839C9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76330-DCBC-A2ED-1D4A-78D7F3833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D7427-971B-0BB2-7E37-5204D4294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E5813-E023-9B06-F50A-D898D4E30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E79B3-AA0B-83B8-7619-996722B5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3719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195E3-4219-488C-2BE0-ADCF0A066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60BBF6-9252-A51A-99C6-65EA975B9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1C342-8163-65F0-3519-FF3338680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EBC6B-B87A-EA33-674D-358FFE6B1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29AEE7-361D-0028-28F2-2ABCF64E5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3531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16BA0-E705-DB27-93A6-F5006BA28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68B09-12DC-C233-67EE-A0CE1CA76A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77E68A-3467-56E8-EB98-CBF00E1713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806CC4-D63C-3378-330A-F17F9BC2E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FAEC41-188C-9AA9-AF45-40C75A92F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D8A9D2-3E57-14D6-DD60-E9AF44701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8092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A1D23-573B-8BBD-3B32-830FEAA2C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784B7A-2402-43E7-FEE7-2FCAECC2D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C7D5CB-FA6B-DE20-D551-3B89776AE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B10122-8DD1-59D1-74E9-E9D4A5E3CD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2CC08B-9D3A-E4EC-F653-1A743EA6C3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E75741-3C76-648A-94FE-642FA3726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BD6996-970C-547A-9C26-9C9AC2C6C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4215AE-0150-D4AB-8704-B33E0D60D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8356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0D612-547B-6E8F-76B8-5BF8304D7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8D9880-4A3E-A8D5-5A68-1FF53D687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B8F833-1F55-141D-A63A-0D4142C94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1C8E12-A3C6-ED92-CF9B-2572E8F95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9371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9454D4-92F4-2E3E-EBB4-735DA8C44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545D4F-A985-5303-B8FF-0347343F6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2EF906-C15D-64FB-0CA6-FBA5B4F51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6040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F0CC5-724E-CFCD-3311-417968394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6DEED-71D9-7739-F072-2259608AD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5AF62-CB88-2ACE-3EC0-ED42C336B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073BED-FC24-C26A-3E5F-4368616E6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811E4-744D-D7CB-5E9C-2EC65022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34E9E-2363-5F06-8BF9-B6E80CF0B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0529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F08A5-4DC4-95DA-B3D8-8BC536A7E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78E9DE-5662-F613-80F0-44D0D5CCD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D4B555-0CB3-AFC9-E00F-241E49BB83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EADCD4-1696-9AB6-8C4B-ADC79BF61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129AF0-05A2-CA7F-532E-49FD768CC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B7EC8-34A7-88A4-F0AD-E60102893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5177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20ADDE-BD2C-06DB-2D94-F8CA76D6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2A27FB-4686-D31D-E33E-ED40D272D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C4C50-C01A-A79D-E6BA-23B166C8AE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5A6254-FB8A-4627-B99E-5BA7BC0ACA67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8914C-CBD3-6CC0-E03D-9FB9A59434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44F8C-2EB2-021F-4E63-0D429D3964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96EB8-5E0C-482D-B812-8DE6DDCCF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498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building, brick, electronics&#10;&#10;Description automatically generated">
            <a:extLst>
              <a:ext uri="{FF2B5EF4-FFF2-40B4-BE49-F238E27FC236}">
                <a16:creationId xmlns:a16="http://schemas.microsoft.com/office/drawing/2014/main" id="{3F18655A-D1A5-0740-4E3B-C7E3A2E2B3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3535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787A87-AAED-60FC-7403-B14F9129A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 dirty="0"/>
              <a:t>Rates adjustment system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85D8850-1699-9D31-9CC9-6A081B0EDEFE}"/>
              </a:ext>
            </a:extLst>
          </p:cNvPr>
          <p:cNvSpPr txBox="1">
            <a:spLocks/>
          </p:cNvSpPr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+mn-lt"/>
                <a:ea typeface="+mn-ea"/>
                <a:cs typeface="+mn-cs"/>
              </a:rPr>
              <a:t>Presented by: Christian van Zyl 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+mn-lt"/>
                <a:ea typeface="+mn-ea"/>
                <a:cs typeface="+mn-cs"/>
              </a:rPr>
              <a:t>Date: 28/ 11/ 2022</a:t>
            </a:r>
          </a:p>
        </p:txBody>
      </p:sp>
    </p:spTree>
    <p:extLst>
      <p:ext uri="{BB962C8B-B14F-4D97-AF65-F5344CB8AC3E}">
        <p14:creationId xmlns:p14="http://schemas.microsoft.com/office/powerpoint/2010/main" val="1255166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amera, projector&#10;&#10;Description automatically generated">
            <a:extLst>
              <a:ext uri="{FF2B5EF4-FFF2-40B4-BE49-F238E27FC236}">
                <a16:creationId xmlns:a16="http://schemas.microsoft.com/office/drawing/2014/main" id="{C951F979-3BE4-28C4-8C8D-F540C24F8E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3" r="216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E15442-50B5-AA22-1B00-E606DFB92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Domain Classes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92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8056"/>
            <a:ext cx="1920339" cy="2894124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3515821"/>
            <a:ext cx="1920338" cy="2883258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1CF1708C-1593-BE18-8AEC-B485C9A351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100" y="209391"/>
            <a:ext cx="6305550" cy="661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7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57E80B-B65F-673F-2761-99E4F22B89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1" t="9091" r="38738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EE4AF-7079-6ED6-4B39-E14236283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ZA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Demonstration</a:t>
            </a:r>
          </a:p>
        </p:txBody>
      </p:sp>
    </p:spTree>
    <p:extLst>
      <p:ext uri="{BB962C8B-B14F-4D97-AF65-F5344CB8AC3E}">
        <p14:creationId xmlns:p14="http://schemas.microsoft.com/office/powerpoint/2010/main" val="25174377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doing a trick on a machine in a warehouse&#10;&#10;Description automatically generated with low confidence">
            <a:extLst>
              <a:ext uri="{FF2B5EF4-FFF2-40B4-BE49-F238E27FC236}">
                <a16:creationId xmlns:a16="http://schemas.microsoft.com/office/drawing/2014/main" id="{AA1CB2B3-2D59-431B-64CC-C5E63F2E2A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855" t="1855" r="17363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35000">
                <a:schemeClr val="bg1">
                  <a:alpha val="76000"/>
                </a:schemeClr>
              </a:gs>
              <a:gs pos="19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6A5E59-B031-1233-CE84-9A5F5B66D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868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ZA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Domain</a:t>
            </a:r>
            <a:endParaRPr lang="en-GB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B6F0C-9B0C-D167-F846-9A3DE336E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5868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ZA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Filming industry</a:t>
            </a:r>
          </a:p>
          <a:p>
            <a:r>
              <a:rPr lang="en-ZA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Film rental house</a:t>
            </a:r>
          </a:p>
          <a:p>
            <a:r>
              <a:rPr lang="en-ZA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Renting of camera equipment used on film sets/advertisements etc.</a:t>
            </a:r>
          </a:p>
          <a:p>
            <a:endParaRPr lang="en-ZA" sz="17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sz="17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220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jumping, projector, automaton&#10;&#10;Description automatically generated">
            <a:extLst>
              <a:ext uri="{FF2B5EF4-FFF2-40B4-BE49-F238E27FC236}">
                <a16:creationId xmlns:a16="http://schemas.microsoft.com/office/drawing/2014/main" id="{39466530-061F-898A-5B29-8DA811BDC5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51" r="21707" b="9092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9A0A61A-AC94-1C25-5ECD-2FD499D09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ZA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Client</a:t>
            </a:r>
            <a:endParaRPr lang="en-GB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297545-D389-D477-A672-5D3612A34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180620" cy="3207258"/>
          </a:xfrm>
        </p:spPr>
        <p:txBody>
          <a:bodyPr anchor="t">
            <a:normAutofit/>
          </a:bodyPr>
          <a:lstStyle/>
          <a:p>
            <a:r>
              <a:rPr lang="en-GB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n-GB" sz="17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maller rental house</a:t>
            </a:r>
          </a:p>
          <a:p>
            <a:r>
              <a:rPr lang="en-GB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Provides camera gear for hire</a:t>
            </a:r>
          </a:p>
          <a:p>
            <a:r>
              <a:rPr lang="en-GB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Competitive advantage:</a:t>
            </a:r>
            <a:endParaRPr lang="en-GB" sz="13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GB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Cheaper rates than bigger rental houses</a:t>
            </a:r>
          </a:p>
          <a:p>
            <a:pPr lvl="1"/>
            <a:r>
              <a:rPr lang="en-GB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Offers pre-packaged kits with a discount</a:t>
            </a:r>
            <a:endParaRPr lang="en-ZA" sz="17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sz="17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766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rojector, camera, control panel&#10;&#10;Description automatically generated">
            <a:extLst>
              <a:ext uri="{FF2B5EF4-FFF2-40B4-BE49-F238E27FC236}">
                <a16:creationId xmlns:a16="http://schemas.microsoft.com/office/drawing/2014/main" id="{0FBB76C0-967D-A062-1FFE-0718415FB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15" r="9091" b="199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495137-C21D-CFEA-4069-224BE87F5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5" y="640263"/>
            <a:ext cx="5221266" cy="1344975"/>
          </a:xfrm>
        </p:spPr>
        <p:txBody>
          <a:bodyPr>
            <a:normAutofit/>
          </a:bodyPr>
          <a:lstStyle/>
          <a:p>
            <a:r>
              <a:rPr lang="en-ZA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Problem statement</a:t>
            </a:r>
            <a:endParaRPr lang="en-GB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4D2AB-13F4-A9D9-E57F-406DBDD9B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r>
              <a:rPr lang="en-ZA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Competitive advantages difficult to manage.</a:t>
            </a:r>
          </a:p>
          <a:p>
            <a:r>
              <a:rPr lang="en-ZA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Reason – current economic instability and COVID pandemic after-effects leads to constant adjustment of rates on gear and discount offered on kits – need to be cheaper than competitors, but still make profit. </a:t>
            </a:r>
          </a:p>
          <a:p>
            <a:r>
              <a:rPr lang="en-ZA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Sizeable amount of gear to reprocess. Manual adjustment of rates and recalculation of kit rates susceptible to human error.</a:t>
            </a:r>
            <a:endParaRPr lang="en-GB" sz="17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2762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teel&#10;&#10;Description automatically generated">
            <a:extLst>
              <a:ext uri="{FF2B5EF4-FFF2-40B4-BE49-F238E27FC236}">
                <a16:creationId xmlns:a16="http://schemas.microsoft.com/office/drawing/2014/main" id="{F12FAFC6-8E7D-AA8E-1E59-2401A0EAB9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06" r="9091" b="1498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EEB517-8E30-0951-7B45-0FC170139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5" y="640263"/>
            <a:ext cx="5221266" cy="1344975"/>
          </a:xfrm>
        </p:spPr>
        <p:txBody>
          <a:bodyPr>
            <a:normAutofit/>
          </a:bodyPr>
          <a:lstStyle/>
          <a:p>
            <a:r>
              <a:rPr lang="en-ZA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Solution</a:t>
            </a:r>
            <a:endParaRPr lang="en-GB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9699E-C1B6-4B0F-31E4-8B43FC44D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r>
              <a:rPr lang="en-ZA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System that can automate the adjustment of rates and discount offered on kits.</a:t>
            </a:r>
          </a:p>
        </p:txBody>
      </p:sp>
    </p:spTree>
    <p:extLst>
      <p:ext uri="{BB962C8B-B14F-4D97-AF65-F5344CB8AC3E}">
        <p14:creationId xmlns:p14="http://schemas.microsoft.com/office/powerpoint/2010/main" val="2990698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1E537D74-FCD2-9736-34F9-9EB6B7FB4E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E15442-50B5-AA22-1B00-E606DFB92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Basic Terminology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331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8672E19-36B9-F9E5-4659-9835F3265F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7" r="37258"/>
          <a:stretch/>
        </p:blipFill>
        <p:spPr>
          <a:xfrm>
            <a:off x="6185051" y="10"/>
            <a:ext cx="5997632" cy="6857990"/>
          </a:xfrm>
          <a:custGeom>
            <a:avLst/>
            <a:gdLst/>
            <a:ahLst/>
            <a:cxnLst/>
            <a:rect l="l" t="t" r="r" b="b"/>
            <a:pathLst>
              <a:path w="5997632" h="6858000">
                <a:moveTo>
                  <a:pt x="0" y="0"/>
                </a:moveTo>
                <a:lnTo>
                  <a:pt x="5997632" y="0"/>
                </a:lnTo>
                <a:lnTo>
                  <a:pt x="5997632" y="6858000"/>
                </a:lnTo>
                <a:lnTo>
                  <a:pt x="3178693" y="6858000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1805FB-1A49-CD55-8D3E-17D46CCF75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6" r="30931"/>
          <a:stretch/>
        </p:blipFill>
        <p:spPr>
          <a:xfrm>
            <a:off x="-1" y="10"/>
            <a:ext cx="9141744" cy="6857990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7FEB674-D811-4FFE-A878-29D0C0ED1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73847"/>
            <a:ext cx="6434783" cy="3310306"/>
          </a:xfrm>
          <a:custGeom>
            <a:avLst/>
            <a:gdLst>
              <a:gd name="connsiteX0" fmla="*/ 0 w 6434783"/>
              <a:gd name="connsiteY0" fmla="*/ 0 h 3310306"/>
              <a:gd name="connsiteX1" fmla="*/ 3829872 w 6434783"/>
              <a:gd name="connsiteY1" fmla="*/ 0 h 3310306"/>
              <a:gd name="connsiteX2" fmla="*/ 4896100 w 6434783"/>
              <a:gd name="connsiteY2" fmla="*/ 0 h 3310306"/>
              <a:gd name="connsiteX3" fmla="*/ 4901677 w 6434783"/>
              <a:gd name="connsiteY3" fmla="*/ 0 h 3310306"/>
              <a:gd name="connsiteX4" fmla="*/ 6434783 w 6434783"/>
              <a:gd name="connsiteY4" fmla="*/ 3310306 h 3310306"/>
              <a:gd name="connsiteX5" fmla="*/ 0 w 6434783"/>
              <a:gd name="connsiteY5" fmla="*/ 3310306 h 3310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34783" h="3310306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6434783" y="3310306"/>
                </a:lnTo>
                <a:lnTo>
                  <a:pt x="0" y="33103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4659B9-4E73-9CB7-DD23-06E20DF44A07}"/>
              </a:ext>
            </a:extLst>
          </p:cNvPr>
          <p:cNvSpPr txBox="1"/>
          <p:nvPr/>
        </p:nvSpPr>
        <p:spPr>
          <a:xfrm>
            <a:off x="506096" y="2304661"/>
            <a:ext cx="4620544" cy="223584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9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Camera</a:t>
            </a:r>
            <a:r>
              <a:rPr lang="en-US" sz="11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7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Two types of sensors:</a:t>
            </a:r>
          </a:p>
          <a:p>
            <a:pPr marL="800100" lvl="1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Full-frame</a:t>
            </a:r>
          </a:p>
          <a:p>
            <a:pPr marL="800100" lvl="1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Cropped</a:t>
            </a:r>
          </a:p>
          <a:p>
            <a:pPr marL="342900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Dynamic range: </a:t>
            </a:r>
          </a:p>
          <a:p>
            <a:pPr marL="800100" lvl="1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Ratio between pure black and brightest white in an image</a:t>
            </a:r>
          </a:p>
          <a:p>
            <a:pPr lvl="1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143000" lvl="3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943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D04385F-5821-09C7-0063-BF07E2CF03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6"/>
          <a:stretch/>
        </p:blipFill>
        <p:spPr>
          <a:xfrm>
            <a:off x="20" y="3579"/>
            <a:ext cx="12188932" cy="685442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81CD866-52B5-4280-A92B-56BDFD1E9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9648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EEF187-8434-4B76-BE40-006EEBB26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2351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9201C0-E42E-9895-2AB9-451F1CD70F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65" r="-3" b="127"/>
          <a:stretch/>
        </p:blipFill>
        <p:spPr>
          <a:xfrm>
            <a:off x="6883401" y="803191"/>
            <a:ext cx="4516920" cy="238591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E0A493-7BEA-EA14-9638-3285BE50ABA9}"/>
              </a:ext>
            </a:extLst>
          </p:cNvPr>
          <p:cNvSpPr txBox="1"/>
          <p:nvPr/>
        </p:nvSpPr>
        <p:spPr>
          <a:xfrm>
            <a:off x="6883401" y="3676052"/>
            <a:ext cx="4516920" cy="2375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Lenses </a:t>
            </a:r>
          </a:p>
          <a:p>
            <a:pPr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Two types of lenses:</a:t>
            </a:r>
          </a:p>
          <a:p>
            <a:pPr lvl="1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Prime (fixed focal-length)</a:t>
            </a:r>
          </a:p>
          <a:p>
            <a:pPr lvl="1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Zoom (variable focal-length)</a:t>
            </a:r>
          </a:p>
        </p:txBody>
      </p:sp>
    </p:spTree>
    <p:extLst>
      <p:ext uri="{BB962C8B-B14F-4D97-AF65-F5344CB8AC3E}">
        <p14:creationId xmlns:p14="http://schemas.microsoft.com/office/powerpoint/2010/main" val="3936221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camera, electronics, projector&#10;&#10;Description automatically generated">
            <a:extLst>
              <a:ext uri="{FF2B5EF4-FFF2-40B4-BE49-F238E27FC236}">
                <a16:creationId xmlns:a16="http://schemas.microsoft.com/office/drawing/2014/main" id="{96178407-B5CB-E19E-8AD0-EE43904C45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59"/>
          <a:stretch/>
        </p:blipFill>
        <p:spPr>
          <a:xfrm>
            <a:off x="6185051" y="10"/>
            <a:ext cx="5997632" cy="6857990"/>
          </a:xfrm>
          <a:custGeom>
            <a:avLst/>
            <a:gdLst/>
            <a:ahLst/>
            <a:cxnLst/>
            <a:rect l="l" t="t" r="r" b="b"/>
            <a:pathLst>
              <a:path w="5997632" h="6858000">
                <a:moveTo>
                  <a:pt x="0" y="0"/>
                </a:moveTo>
                <a:lnTo>
                  <a:pt x="5997632" y="0"/>
                </a:lnTo>
                <a:lnTo>
                  <a:pt x="5997632" y="6858000"/>
                </a:lnTo>
                <a:lnTo>
                  <a:pt x="3178693" y="6858000"/>
                </a:lnTo>
                <a:close/>
              </a:path>
            </a:pathLst>
          </a:cu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0B9FDC8-32FE-251D-50BD-CC559EC808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8" r="27324" b="-1"/>
          <a:stretch/>
        </p:blipFill>
        <p:spPr>
          <a:xfrm>
            <a:off x="-1" y="10"/>
            <a:ext cx="9141744" cy="6857990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7FEB674-D811-4FFE-A878-29D0C0ED1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73847"/>
            <a:ext cx="6434783" cy="3310306"/>
          </a:xfrm>
          <a:custGeom>
            <a:avLst/>
            <a:gdLst>
              <a:gd name="connsiteX0" fmla="*/ 0 w 6434783"/>
              <a:gd name="connsiteY0" fmla="*/ 0 h 3310306"/>
              <a:gd name="connsiteX1" fmla="*/ 3829872 w 6434783"/>
              <a:gd name="connsiteY1" fmla="*/ 0 h 3310306"/>
              <a:gd name="connsiteX2" fmla="*/ 4896100 w 6434783"/>
              <a:gd name="connsiteY2" fmla="*/ 0 h 3310306"/>
              <a:gd name="connsiteX3" fmla="*/ 4901677 w 6434783"/>
              <a:gd name="connsiteY3" fmla="*/ 0 h 3310306"/>
              <a:gd name="connsiteX4" fmla="*/ 6434783 w 6434783"/>
              <a:gd name="connsiteY4" fmla="*/ 3310306 h 3310306"/>
              <a:gd name="connsiteX5" fmla="*/ 0 w 6434783"/>
              <a:gd name="connsiteY5" fmla="*/ 3310306 h 3310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34783" h="3310306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6434783" y="3310306"/>
                </a:lnTo>
                <a:lnTo>
                  <a:pt x="0" y="33103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FCAD28-9259-91B2-8F2E-DAE3DA683D56}"/>
              </a:ext>
            </a:extLst>
          </p:cNvPr>
          <p:cNvSpPr txBox="1"/>
          <p:nvPr/>
        </p:nvSpPr>
        <p:spPr>
          <a:xfrm>
            <a:off x="516464" y="2294021"/>
            <a:ext cx="4620544" cy="220087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3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 Speed Camera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657350"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Frames per second: Higher frames, greater amount that can be slowed down</a:t>
            </a:r>
          </a:p>
          <a:p>
            <a:pPr marL="1657350"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Workflow-solution: Camera data cannot be extracted without specialized, brand-specific equipment</a:t>
            </a: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753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</TotalTime>
  <Words>209</Words>
  <Application>Microsoft Office PowerPoint</Application>
  <PresentationFormat>Widescreen</PresentationFormat>
  <Paragraphs>51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Tahoma</vt:lpstr>
      <vt:lpstr>Office Theme</vt:lpstr>
      <vt:lpstr>Rates adjustment system</vt:lpstr>
      <vt:lpstr>Domain</vt:lpstr>
      <vt:lpstr>Client</vt:lpstr>
      <vt:lpstr>Problem statement</vt:lpstr>
      <vt:lpstr>Solution</vt:lpstr>
      <vt:lpstr>Basic Terminology</vt:lpstr>
      <vt:lpstr>PowerPoint Presentation</vt:lpstr>
      <vt:lpstr>PowerPoint Presentation</vt:lpstr>
      <vt:lpstr>PowerPoint Presentation</vt:lpstr>
      <vt:lpstr>Domain Classes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van Zyl</dc:creator>
  <cp:lastModifiedBy>Christian van Zyl</cp:lastModifiedBy>
  <cp:revision>59</cp:revision>
  <dcterms:created xsi:type="dcterms:W3CDTF">2022-11-17T06:26:39Z</dcterms:created>
  <dcterms:modified xsi:type="dcterms:W3CDTF">2022-11-24T07:55:12Z</dcterms:modified>
</cp:coreProperties>
</file>

<file path=docProps/thumbnail.jpeg>
</file>